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5143500" cx="9144000"/>
  <p:notesSz cx="6858000" cy="9144000"/>
  <p:embeddedFontLst>
    <p:embeddedFont>
      <p:font typeface="Carme"/>
      <p:regular r:id="rId48"/>
    </p:embeddedFont>
    <p:embeddedFont>
      <p:font typeface="Roboto Mono"/>
      <p:regular r:id="rId49"/>
      <p:bold r:id="rId50"/>
      <p:italic r:id="rId51"/>
      <p:boldItalic r:id="rId52"/>
    </p:embeddedFont>
    <p:embeddedFont>
      <p:font typeface="Source Sans Pro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arme-regular.fntdata"/><Relationship Id="rId47" Type="http://schemas.openxmlformats.org/officeDocument/2006/relationships/slide" Target="slides/slide43.xml"/><Relationship Id="rId49" Type="http://schemas.openxmlformats.org/officeDocument/2006/relationships/font" Target="fonts/Roboto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3" Type="http://schemas.openxmlformats.org/officeDocument/2006/relationships/font" Target="fonts/SourceSansPro-regular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55" Type="http://schemas.openxmlformats.org/officeDocument/2006/relationships/font" Target="fonts/SourceSansPro-italic.fntdata"/><Relationship Id="rId10" Type="http://schemas.openxmlformats.org/officeDocument/2006/relationships/slide" Target="slides/slide6.xml"/><Relationship Id="rId54" Type="http://schemas.openxmlformats.org/officeDocument/2006/relationships/font" Target="fonts/SourceSans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56" Type="http://schemas.openxmlformats.org/officeDocument/2006/relationships/font" Target="fonts/SourceSansPr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446a8514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446a85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3e4264dd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3e4264d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3e4264ddd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3e4264dd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446a8514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446a851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446a8514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446a85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3e464128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3e4641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446a8514_1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446a8514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3e1b8757f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3e1b87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e414c5e1_0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3e414c5e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e414c5e1_0_1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3e414c5e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56f96e535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56f96e5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3e414c5e1_0_21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3e414c5e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3e4264ddd_0_195:notes"/>
          <p:cNvSpPr txBox="1"/>
          <p:nvPr>
            <p:ph idx="1" type="body"/>
          </p:nvPr>
        </p:nvSpPr>
        <p:spPr>
          <a:xfrm>
            <a:off x="686233" y="4344147"/>
            <a:ext cx="54855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23e4264ddd_0_195:notes"/>
          <p:cNvSpPr/>
          <p:nvPr>
            <p:ph idx="2" type="sldImg"/>
          </p:nvPr>
        </p:nvSpPr>
        <p:spPr>
          <a:xfrm>
            <a:off x="1662545" y="685427"/>
            <a:ext cx="35328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3e414c5e1_0_2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3e414c5e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3e414c5e1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3e414c5e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c0bee52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c0bee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cedaeb3f7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cedaeb3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c0bee521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c0bee5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8d7b3ca1a9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8d7b3ca1a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d0bfe12a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d0bfe12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d0bfe12a2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d0bfe12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6f96e535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6f96e53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d0bfe12a2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d0bfe12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5d0bfe12a2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5d0bfe12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d0bfe12a2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5d0bfe12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d0bfe12a2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d0bfe12a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5d0bfe12a2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5d0bfe12a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5d0bfe12a2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5d0bfe12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5d0bfe12a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5d0bfe12a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5d0bfe12a2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5d0bfe12a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5d0bfe12a2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5d0bfe12a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5d0bfe12a2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5d0bfe12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8be05e647b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8be05e647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8be05e647b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8be05e647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8be05e647b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8be05e647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be05e647b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8be05e647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3bb609a9_4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3bb609a9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3bb609a9_4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3bb609a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3bb609a9_4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3bb609a9_4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d85b20320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d85b203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6f96e535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56f96e53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sg_logo_4c_white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6667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277" lvl="1" marL="74277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41034" lvl="2" marL="1142734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40929" lvl="3" marL="15998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40822" lvl="4" marL="2056922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40717" lvl="5" marL="251401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40610" lvl="6" marL="297111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40503" lvl="7" marL="3428203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40398" lvl="8" marL="3885298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2903500" y="-1128674"/>
            <a:ext cx="35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 rot="5400000">
            <a:off x="5360951" y="1328776"/>
            <a:ext cx="44292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 rot="5400000">
            <a:off x="1398550" y="-538124"/>
            <a:ext cx="44292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25462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74701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37100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57204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57204" y="1076328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9" name="Google Shape;49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Times"/>
              <a:buNone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47" lvl="1" marL="45704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92" lvl="2" marL="914092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241" lvl="3" marL="137114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087" lvl="4" marL="182818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935" lvl="5" marL="228523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781" lvl="6" marL="274228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629" lvl="7" marL="31993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75" lvl="8" marL="365637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-1266824" y="4506913"/>
            <a:ext cx="18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sg_logo_4c_white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12382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1" y="4856165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Virtual School Pilot 2020</a:t>
            </a:r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525465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unsplash.com/photos/7nrsVjvALnA?utm_source=unsplash&amp;utm_medium=referral&amp;utm_content=creditCopyText" TargetMode="External"/><Relationship Id="rId4" Type="http://schemas.openxmlformats.org/officeDocument/2006/relationships/hyperlink" Target="https://unsplash.com/photos/7nrsVjvALnA?utm_source=unsplash&amp;utm_medium=referral&amp;utm_content=creditCopyText" TargetMode="External"/><Relationship Id="rId5" Type="http://schemas.openxmlformats.org/officeDocument/2006/relationships/hyperlink" Target="https://unsplash.com/search/photos/crossroads?utm_source=unsplash&amp;utm_medium=referral&amp;utm_content=creditCopyText" TargetMode="External"/><Relationship Id="rId6" Type="http://schemas.openxmlformats.org/officeDocument/2006/relationships/hyperlink" Target="https://unsplash.com/search/photos/crossroads?utm_source=unsplash&amp;utm_medium=referral&amp;utm_content=creditCopyText" TargetMode="External"/><Relationship Id="rId7" Type="http://schemas.openxmlformats.org/officeDocument/2006/relationships/hyperlink" Target="https://unsplash.com/search/photos/crossroads?utm_source=unsplash&amp;utm_medium=referral&amp;utm_content=creditCopyText" TargetMode="External"/><Relationship Id="rId8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xkcd.com/1319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Relationship Id="rId4" Type="http://schemas.openxmlformats.org/officeDocument/2006/relationships/image" Target="../media/image3.jpg"/><Relationship Id="rId5" Type="http://schemas.openxmlformats.org/officeDocument/2006/relationships/image" Target="../media/image8.jpg"/><Relationship Id="rId6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1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3.jpg"/><Relationship Id="rId4" Type="http://schemas.openxmlformats.org/officeDocument/2006/relationships/hyperlink" Target="https://unsplash.com/photos/98Elr-LIvD8?utm_source=unsplash&amp;utm_medium=referral&amp;utm_content=creditCopyText" TargetMode="External"/><Relationship Id="rId5" Type="http://schemas.openxmlformats.org/officeDocument/2006/relationships/hyperlink" Target="https://unsplash.com/photos/98Elr-LIvD8?utm_source=unsplash&amp;utm_medium=referral&amp;utm_content=creditCopyText" TargetMode="External"/><Relationship Id="rId6" Type="http://schemas.openxmlformats.org/officeDocument/2006/relationships/hyperlink" Target="https://unsplash.com/search/photos/awesome?utm_source=unsplash&amp;utm_medium=referral&amp;utm_content=creditCopyText" TargetMode="External"/><Relationship Id="rId7" Type="http://schemas.openxmlformats.org/officeDocument/2006/relationships/hyperlink" Target="https://unsplash.com/search/photos/awesome?utm_source=unsplash&amp;utm_medium=referral&amp;utm_content=creditCopyText" TargetMode="External"/><Relationship Id="rId8" Type="http://schemas.openxmlformats.org/officeDocument/2006/relationships/hyperlink" Target="https://unsplash.com/search/photos/awesome?utm_source=unsplash&amp;utm_medium=referral&amp;utm_content=creditCopyTex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display.opensciencegrid.org/" TargetMode="External"/><Relationship Id="rId4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Relationship Id="rId4" Type="http://schemas.openxmlformats.org/officeDocument/2006/relationships/hyperlink" Target="https://unsplash.com/photos/QbJFw5xbtME?utm_source=unsplash&amp;utm_medium=referral&amp;utm_content=creditCopyText" TargetMode="External"/><Relationship Id="rId5" Type="http://schemas.openxmlformats.org/officeDocument/2006/relationships/hyperlink" Target="https://unsplash.com/photos/QbJFw5xbtME?utm_source=unsplash&amp;utm_medium=referral&amp;utm_content=creditCopyText" TargetMode="External"/><Relationship Id="rId6" Type="http://schemas.openxmlformats.org/officeDocument/2006/relationships/hyperlink" Target="https://unsplash.com/search/photos/renting?utm_source=unsplash&amp;utm_medium=referral&amp;utm_content=creditCopyText" TargetMode="External"/><Relationship Id="rId7" Type="http://schemas.openxmlformats.org/officeDocument/2006/relationships/hyperlink" Target="https://unsplash.com/search/photos/renting?utm_source=unsplash&amp;utm_medium=referral&amp;utm_content=creditCopyText" TargetMode="External"/><Relationship Id="rId8" Type="http://schemas.openxmlformats.org/officeDocument/2006/relationships/hyperlink" Target="https://unsplash.com/search/photos/renting?utm_source=unsplash&amp;utm_medium=referral&amp;utm_content=creditCopyText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opensciencegrid.org/virtual-school-pilot-2020/#materials/#grid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research.cs.wisc.edu/htcondor/HTCondorWeek2017/presentations/ThuHoward_EDAModel.pdf" TargetMode="External"/><Relationship Id="rId4" Type="http://schemas.openxmlformats.org/officeDocument/2006/relationships/hyperlink" Target="http://research.cs.wisc.edu/htcondor/HTCondorWeek2015/presentations/Madduri-CondorWeek-2015.pdf" TargetMode="External"/><Relationship Id="rId5" Type="http://schemas.openxmlformats.org/officeDocument/2006/relationships/hyperlink" Target="http://research.cs.wisc.edu/htcondor/HTCondorWeek2016/presentations/CycleComputing.pdf" TargetMode="External"/><Relationship Id="rId6" Type="http://schemas.openxmlformats.org/officeDocument/2006/relationships/hyperlink" Target="http://research.cs.wisc.edu/htcondor/HTCondorWeek2015/presentations/CottonB_CycleComputing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Running Jobs on the Open Science Grid</a:t>
            </a:r>
            <a:endParaRPr sz="4800"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Brian Lin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OSG Software Team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University of Wisconsin–Madison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</a:t>
            </a:r>
            <a:endParaRPr sz="3200"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768300" y="1000125"/>
            <a:ext cx="37788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Obtain login access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 each cluster for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Divide and submit jobs based on resource availability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81" name="Google Shape;181;p2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Denys Nevozhai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8">
            <a:alphaModFix/>
          </a:blip>
          <a:srcRect b="26150" l="18391" r="24599" t="8472"/>
          <a:stretch/>
        </p:blipFill>
        <p:spPr>
          <a:xfrm>
            <a:off x="703526" y="1095525"/>
            <a:ext cx="3912380" cy="336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91" name="Google Shape;191;p24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92" name="Google Shape;192;p24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4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4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4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4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12" name="Google Shape;212;p24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4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4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4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20" name="Google Shape;220;p24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4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24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232" name="Google Shape;232;p2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233" name="Google Shape;233;p2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2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9" name="Google Shape;239;p2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43" name="Google Shape;243;p25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5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5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53" name="Google Shape;253;p25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25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25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6" name="Google Shape;256;p25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5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61" name="Google Shape;261;p25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5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25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6"/>
          <p:cNvSpPr txBox="1"/>
          <p:nvPr>
            <p:ph type="title"/>
          </p:nvPr>
        </p:nvSpPr>
        <p:spPr>
          <a:xfrm>
            <a:off x="1228725" y="85725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 - Shortcomings</a:t>
            </a:r>
            <a:endParaRPr sz="3200"/>
          </a:p>
        </p:txBody>
      </p:sp>
      <p:sp>
        <p:nvSpPr>
          <p:cNvPr id="271" name="Google Shape;271;p2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Fewer logins = fewer potential resources, more logins = more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How will you get accounts?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all clusters use HTCondor — other job schedulers e.g., Slurm, PBS/Torque,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Querying clusters and dividing jobs is tedious and inaccurate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72" name="Google Shape;272;p2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78" name="Google Shape;278;p27"/>
          <p:cNvSpPr txBox="1"/>
          <p:nvPr>
            <p:ph idx="1" type="body"/>
          </p:nvPr>
        </p:nvSpPr>
        <p:spPr>
          <a:xfrm>
            <a:off x="5305250" y="1023325"/>
            <a:ext cx="32418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Kids: there's three ways to do things; the right way, the wrong way and the Max Power way!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Bart:</a:t>
            </a:r>
            <a:r>
              <a:rPr lang="en" sz="2200">
                <a:solidFill>
                  <a:srgbClr val="000080"/>
                </a:solidFill>
              </a:rPr>
              <a:t> Isn't that the wrong way?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Yeah, but faster!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80"/>
                </a:solidFill>
              </a:rPr>
              <a:t>Groening, M (Writer), Michels, P. (Director) . (1999). Homer to the Max [Television Series Episode]. In Scully, M. (Executive Producer), </a:t>
            </a:r>
            <a:r>
              <a:rPr i="1" lang="en" sz="1000">
                <a:solidFill>
                  <a:srgbClr val="000080"/>
                </a:solidFill>
              </a:rPr>
              <a:t>The Simpsons. </a:t>
            </a:r>
            <a:r>
              <a:rPr lang="en" sz="1000">
                <a:solidFill>
                  <a:srgbClr val="000080"/>
                </a:solidFill>
              </a:rPr>
              <a:t>Los Angeles, CA: Gracie Films</a:t>
            </a:r>
            <a:endParaRPr sz="1000">
              <a:solidFill>
                <a:srgbClr val="000080"/>
              </a:solidFill>
            </a:endParaRPr>
          </a:p>
        </p:txBody>
      </p:sp>
      <p:sp>
        <p:nvSpPr>
          <p:cNvPr id="279" name="Google Shape;279;p2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mertothemax1_thumb.png" id="280" name="Google Shape;2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" y="1023325"/>
            <a:ext cx="4530324" cy="3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86" name="Google Shape;286;p2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utomation_2x.png" id="287" name="Google Shape;2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37" y="1101550"/>
            <a:ext cx="3621326" cy="3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8"/>
          <p:cNvSpPr txBox="1"/>
          <p:nvPr/>
        </p:nvSpPr>
        <p:spPr>
          <a:xfrm>
            <a:off x="3770850" y="4842600"/>
            <a:ext cx="16023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https://xkcd.com/1319/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294" name="Google Shape;294;p2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95" name="Google Shape;295;p2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2" name="Google Shape;302;p30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03" name="Google Shape;303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30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06" name="Google Shape;306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30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09" name="Google Shape;309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30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12" name="Google Shape;312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30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15" name="Google Shape;315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0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18" name="Google Shape;318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30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21" name="Google Shape;321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30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24" name="Google Shape;324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0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27" name="Google Shape;327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30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30" name="Google Shape;330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30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2717258" y="1682558"/>
            <a:ext cx="639154" cy="639154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2736430" y="1701736"/>
            <a:ext cx="600808" cy="600808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0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0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0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41" name="Google Shape;341;p30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30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0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52" name="Google Shape;352;p3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54" name="Google Shape;354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57" name="Google Shape;357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31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60" name="Google Shape;360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63" name="Google Shape;363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31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66" name="Google Shape;366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31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69" name="Google Shape;369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31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72" name="Google Shape;372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75" name="Google Shape;375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31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78" name="Google Shape;378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31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81" name="Google Shape;381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31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1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1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86" name="Google Shape;386;p31"/>
          <p:cNvGrpSpPr/>
          <p:nvPr/>
        </p:nvGrpSpPr>
        <p:grpSpPr>
          <a:xfrm>
            <a:off x="1869013" y="1829688"/>
            <a:ext cx="792338" cy="438825"/>
            <a:chOff x="1792813" y="1677288"/>
            <a:chExt cx="792338" cy="438825"/>
          </a:xfrm>
        </p:grpSpPr>
        <p:cxnSp>
          <p:nvCxnSpPr>
            <p:cNvPr id="387" name="Google Shape;387;p31"/>
            <p:cNvCxnSpPr/>
            <p:nvPr/>
          </p:nvCxnSpPr>
          <p:spPr>
            <a:xfrm>
              <a:off x="1970450" y="196983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8" name="Google Shape;388;p31"/>
            <p:cNvCxnSpPr/>
            <p:nvPr/>
          </p:nvCxnSpPr>
          <p:spPr>
            <a:xfrm>
              <a:off x="1792813" y="211611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9" name="Google Shape;389;p31"/>
            <p:cNvCxnSpPr/>
            <p:nvPr/>
          </p:nvCxnSpPr>
          <p:spPr>
            <a:xfrm>
              <a:off x="1970450" y="167728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1792813" y="182356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descr="DNA-Helix-Variation-2.png" id="391" name="Google Shape;3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392" name="Google Shape;3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4" name="Google Shape;394;p31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1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6" name="Google Shape;396;p31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1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99" name="Google Shape;399;p31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1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31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2" name="Google Shape;402;p31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10" name="Google Shape;410;p3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1" name="Google Shape;411;p32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12" name="Google Shape;412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32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15" name="Google Shape;415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32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18" name="Google Shape;418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32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21" name="Google Shape;421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32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24" name="Google Shape;424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32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27" name="Google Shape;427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2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30" name="Google Shape;430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32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33" name="Google Shape;433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32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36" name="Google Shape;436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32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39" name="Google Shape;439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32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2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2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44" name="Google Shape;444;p32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45" name="Google Shape;445;p32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446" name="Google Shape;446;p32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NA-Helix-Variation-2.png" id="449" name="Google Shape;4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50" name="Google Shape;4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2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2" name="Google Shape;452;p32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2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4" name="Google Shape;454;p32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2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2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457" name="Google Shape;457;p32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32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32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0" name="Google Shape;460;p32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2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2" name="Google Shape;462;p32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3" name="Google Shape;463;p32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78" name="Google Shape;78;p1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local</a:t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79" name="Google Shape;79;p1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resources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compute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69" name="Google Shape;469;p3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0" name="Google Shape;470;p33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71" name="Google Shape;471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33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74" name="Google Shape;474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33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77" name="Google Shape;477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33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80" name="Google Shape;480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33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83" name="Google Shape;483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33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86" name="Google Shape;486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89" name="Google Shape;489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3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92" name="Google Shape;492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95" name="Google Shape;495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33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98" name="Google Shape;498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33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3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3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03" name="Google Shape;5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04" name="Google Shape;5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33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6" name="Google Shape;506;p33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3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8" name="Google Shape;508;p33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3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3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511" name="Google Shape;511;p33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3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33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14" name="Google Shape;514;p33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3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516" name="Google Shape;516;p33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17" name="Google Shape;517;p33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518" name="Google Shape;518;p33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33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2" name="Google Shape;522;p33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Job Matching</a:t>
            </a:r>
            <a:endParaRPr b="1" i="0" sz="3600" u="none" cap="none" strike="noStrike">
              <a:solidFill>
                <a:srgbClr val="0000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4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342821" lvl="0" marL="34282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40"/>
              <a:buFont typeface="Times"/>
              <a:buChar char="•"/>
            </a:pPr>
            <a:r>
              <a:rPr b="0" i="0" lang="en" sz="224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a regular basis, the central manager reviews Job and Machine attributes and matches jobs to slots.</a:t>
            </a:r>
            <a:endParaRPr b="0" i="0" sz="224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9" name="Google Shape;529;p34"/>
          <p:cNvGrpSpPr/>
          <p:nvPr/>
        </p:nvGrpSpPr>
        <p:grpSpPr>
          <a:xfrm>
            <a:off x="1485900" y="3094274"/>
            <a:ext cx="1893150" cy="1482975"/>
            <a:chOff x="3086855" y="4123553"/>
            <a:chExt cx="2524200" cy="1977300"/>
          </a:xfrm>
        </p:grpSpPr>
        <p:pic>
          <p:nvPicPr>
            <p:cNvPr descr="queue.jpg" id="530" name="Google Shape;530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925" y="4453650"/>
              <a:ext cx="2407800" cy="160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34"/>
            <p:cNvSpPr/>
            <p:nvPr/>
          </p:nvSpPr>
          <p:spPr>
            <a:xfrm>
              <a:off x="3086855" y="4123553"/>
              <a:ext cx="2524200" cy="197730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submit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34"/>
          <p:cNvGrpSpPr/>
          <p:nvPr/>
        </p:nvGrpSpPr>
        <p:grpSpPr>
          <a:xfrm>
            <a:off x="6174442" y="2912240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3" name="Google Shape;533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4" name="Google Shape;534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5" name="Google Shape;535;p34"/>
          <p:cNvGrpSpPr/>
          <p:nvPr/>
        </p:nvGrpSpPr>
        <p:grpSpPr>
          <a:xfrm>
            <a:off x="6452426" y="3460984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6" name="Google Shape;536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7" name="Google Shape;537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8" name="Google Shape;538;p34"/>
          <p:cNvGrpSpPr/>
          <p:nvPr/>
        </p:nvGrpSpPr>
        <p:grpSpPr>
          <a:xfrm>
            <a:off x="6090035" y="4052159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9" name="Google Shape;539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40" name="Google Shape;540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cxnSp>
        <p:nvCxnSpPr>
          <p:cNvPr id="541" name="Google Shape;541;p34"/>
          <p:cNvCxnSpPr>
            <a:endCxn id="533" idx="1"/>
          </p:cNvCxnSpPr>
          <p:nvPr/>
        </p:nvCxnSpPr>
        <p:spPr>
          <a:xfrm>
            <a:off x="5482642" y="3094190"/>
            <a:ext cx="691800" cy="24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2" name="Google Shape;542;p34"/>
          <p:cNvCxnSpPr>
            <a:endCxn id="536" idx="1"/>
          </p:cNvCxnSpPr>
          <p:nvPr/>
        </p:nvCxnSpPr>
        <p:spPr>
          <a:xfrm>
            <a:off x="5482826" y="3094234"/>
            <a:ext cx="969600" cy="794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3" name="Google Shape;543;p34"/>
          <p:cNvCxnSpPr>
            <a:endCxn id="539" idx="1"/>
          </p:cNvCxnSpPr>
          <p:nvPr/>
        </p:nvCxnSpPr>
        <p:spPr>
          <a:xfrm>
            <a:off x="5482835" y="3094109"/>
            <a:ext cx="607200" cy="138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4" name="Google Shape;544;p34"/>
          <p:cNvCxnSpPr>
            <a:endCxn id="531" idx="3"/>
          </p:cNvCxnSpPr>
          <p:nvPr/>
        </p:nvCxnSpPr>
        <p:spPr>
          <a:xfrm flipH="1">
            <a:off x="3379050" y="3094161"/>
            <a:ext cx="833400" cy="7416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manager.jpg" id="545" name="Google Shape;54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2375" y="2603982"/>
            <a:ext cx="1270500" cy="98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6" name="Google Shape;546;p34"/>
          <p:cNvSpPr/>
          <p:nvPr/>
        </p:nvSpPr>
        <p:spPr>
          <a:xfrm>
            <a:off x="3964578" y="3491125"/>
            <a:ext cx="1722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manager</a:t>
            </a:r>
            <a:endParaRPr/>
          </a:p>
        </p:txBody>
      </p:sp>
      <p:pic>
        <p:nvPicPr>
          <p:cNvPr descr="HTCondor_red_blk_notag.jpg" id="547" name="Google Shape;547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374" y="2125454"/>
            <a:ext cx="1474200" cy="3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554" name="Google Shape;554;p3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5" name="Google Shape;555;p35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556" name="Google Shape;556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35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559" name="Google Shape;559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5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562" name="Google Shape;562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5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565" name="Google Shape;565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5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568" name="Google Shape;568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35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571" name="Google Shape;571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35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574" name="Google Shape;574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35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577" name="Google Shape;577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5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580" name="Google Shape;580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5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583" name="Google Shape;583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35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5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5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88" name="Google Shape;5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89" name="Google Shape;58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0" name="Google Shape;590;p35"/>
          <p:cNvCxnSpPr>
            <a:stCxn id="591" idx="3"/>
          </p:cNvCxnSpPr>
          <p:nvPr/>
        </p:nvCxnSpPr>
        <p:spPr>
          <a:xfrm flipH="1">
            <a:off x="3036209" y="1267480"/>
            <a:ext cx="36600" cy="4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35"/>
          <p:cNvSpPr/>
          <p:nvPr/>
        </p:nvSpPr>
        <p:spPr>
          <a:xfrm rot="-1744091">
            <a:off x="3517176" y="1288408"/>
            <a:ext cx="368116" cy="36811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5"/>
          <p:cNvSpPr/>
          <p:nvPr/>
        </p:nvSpPr>
        <p:spPr>
          <a:xfrm>
            <a:off x="3540306" y="1311528"/>
            <a:ext cx="321899" cy="321899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4" name="Google Shape;594;p35"/>
          <p:cNvCxnSpPr>
            <a:stCxn id="592" idx="2"/>
          </p:cNvCxnSpPr>
          <p:nvPr/>
        </p:nvCxnSpPr>
        <p:spPr>
          <a:xfrm flipH="1">
            <a:off x="3262260" y="1561891"/>
            <a:ext cx="278100" cy="2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35"/>
          <p:cNvSpPr/>
          <p:nvPr/>
        </p:nvSpPr>
        <p:spPr>
          <a:xfrm rot="-2005452">
            <a:off x="2925663" y="903063"/>
            <a:ext cx="368116" cy="368181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5"/>
          <p:cNvSpPr/>
          <p:nvPr/>
        </p:nvSpPr>
        <p:spPr>
          <a:xfrm rot="-261177">
            <a:off x="2948780" y="926199"/>
            <a:ext cx="321925" cy="32193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35"/>
          <p:cNvCxnSpPr>
            <a:stCxn id="597" idx="0"/>
          </p:cNvCxnSpPr>
          <p:nvPr/>
        </p:nvCxnSpPr>
        <p:spPr>
          <a:xfrm rot="10800000">
            <a:off x="3302905" y="2204539"/>
            <a:ext cx="292800" cy="1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7" name="Google Shape;597;p35"/>
          <p:cNvSpPr/>
          <p:nvPr/>
        </p:nvSpPr>
        <p:spPr>
          <a:xfrm rot="-3153456">
            <a:off x="3557785" y="2322886"/>
            <a:ext cx="368096" cy="36809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5"/>
          <p:cNvSpPr/>
          <p:nvPr/>
        </p:nvSpPr>
        <p:spPr>
          <a:xfrm rot="-1409365">
            <a:off x="3580916" y="2345995"/>
            <a:ext cx="321881" cy="321881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5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0" name="Google Shape;600;p35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5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2" name="Google Shape;602;p35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5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5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605" name="Google Shape;605;p35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35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35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8" name="Google Shape;608;p35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5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10" name="Google Shape;610;p35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esting_dolls.jpg" id="616" name="Google Shape;6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88" y="998525"/>
            <a:ext cx="5588827" cy="3725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36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 - Jobs in Jobs</a:t>
            </a:r>
            <a:endParaRPr/>
          </a:p>
        </p:txBody>
      </p:sp>
      <p:sp>
        <p:nvSpPr>
          <p:cNvPr id="618" name="Google Shape;618;p36"/>
          <p:cNvSpPr txBox="1"/>
          <p:nvPr/>
        </p:nvSpPr>
        <p:spPr>
          <a:xfrm>
            <a:off x="1814100" y="4711800"/>
            <a:ext cx="5515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80"/>
                </a:solidFill>
              </a:rPr>
              <a:t>Photo Credit:  Shereen M, Untitled, Flickr https://www.flickr.com/photos/shereen84/2511071028/ </a:t>
            </a:r>
            <a:r>
              <a:rPr lang="en" sz="800">
                <a:solidFill>
                  <a:srgbClr val="000080"/>
                </a:solidFill>
              </a:rPr>
              <a:t>(CC BY-NC-ND 2.0)</a:t>
            </a:r>
            <a:endParaRPr sz="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Details</a:t>
            </a:r>
            <a:endParaRPr sz="3200"/>
          </a:p>
        </p:txBody>
      </p:sp>
      <p:sp>
        <p:nvSpPr>
          <p:cNvPr id="624" name="Google Shape;624;p3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Source Sans Pro"/>
              <a:buChar char="•"/>
            </a:pPr>
            <a:r>
              <a:rPr lang="en" sz="2400">
                <a:solidFill>
                  <a:srgbClr val="000080"/>
                </a:solidFill>
              </a:rPr>
              <a:t>Pilot jobs (or pilots) are special jobs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are sent to clusters with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payload = HTCondor execute server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Execute server reports to the Open Science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lease resources from OSG clusters: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 expires after </a:t>
            </a:r>
            <a:r>
              <a:rPr lang="en" sz="1800">
                <a:solidFill>
                  <a:srgbClr val="000080"/>
                </a:solidFill>
              </a:rPr>
              <a:t>a set amount of time or lack of demand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Leases can be revoked!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 average, the Open Science pool has 10k total cores</a:t>
            </a:r>
            <a:r>
              <a:rPr lang="en" sz="2400">
                <a:solidFill>
                  <a:srgbClr val="000080"/>
                </a:solidFill>
              </a:rPr>
              <a:t> and most users get 500+ cores at a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25" name="Google Shape;625;p3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8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631" name="Google Shape;631;p3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management: only one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division: only one HTCondor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only: pilots report back as HTCondor slots, you’ll be using an HTCondor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requirements: the OSG doesn’t require that users “pay into” the OSG. Approved researchers can use OSG for free!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32" name="Google Shape;632;p3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9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</a:t>
            </a:r>
            <a:r>
              <a:rPr lang="en" sz="3200"/>
              <a:t> - Collection of Pools</a:t>
            </a:r>
            <a:endParaRPr sz="3200"/>
          </a:p>
        </p:txBody>
      </p:sp>
      <p:sp>
        <p:nvSpPr>
          <p:cNvPr id="638" name="Google Shape;638;p39"/>
          <p:cNvSpPr txBox="1"/>
          <p:nvPr>
            <p:ph idx="1" type="body"/>
          </p:nvPr>
        </p:nvSpPr>
        <p:spPr>
          <a:xfrm>
            <a:off x="774700" y="1000125"/>
            <a:ext cx="36183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Your jobs will run in the Open Science pool (open to individual researchers and campuses)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The Open Science </a:t>
            </a:r>
            <a:r>
              <a:rPr lang="en" sz="2200">
                <a:solidFill>
                  <a:srgbClr val="000080"/>
                </a:solidFill>
              </a:rPr>
              <a:t>pool is one of many!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Separate pools for each Virtual Organization (VO)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639" name="Google Shape;639;p3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0" name="Google Shape;640;p39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1" name="Google Shape;641;p39"/>
          <p:cNvPicPr preferRelativeResize="0"/>
          <p:nvPr/>
        </p:nvPicPr>
        <p:blipFill rotWithShape="1">
          <a:blip r:embed="rId8">
            <a:alphaModFix/>
          </a:blip>
          <a:srcRect b="18818" l="6071" r="54219" t="18825"/>
          <a:stretch/>
        </p:blipFill>
        <p:spPr>
          <a:xfrm>
            <a:off x="4850200" y="1095525"/>
            <a:ext cx="3740470" cy="330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0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Collection of Pools</a:t>
            </a:r>
            <a:endParaRPr sz="3200"/>
          </a:p>
        </p:txBody>
      </p:sp>
      <p:sp>
        <p:nvSpPr>
          <p:cNvPr id="647" name="Google Shape;647;p4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8" name="Google Shape;648;p40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9" name="Google Shape;649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739650"/>
            <a:ext cx="8839200" cy="2193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idx="4294967295" type="ctrTitle"/>
          </p:nvPr>
        </p:nvSpPr>
        <p:spPr>
          <a:xfrm>
            <a:off x="801900" y="1523675"/>
            <a:ext cx="35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jobs </a:t>
            </a:r>
            <a:r>
              <a:rPr b="1" lang="en"/>
              <a:t>are </a:t>
            </a:r>
            <a:r>
              <a:rPr lang="en"/>
              <a:t>a</a:t>
            </a:r>
            <a:r>
              <a:rPr b="1" lang="en"/>
              <a:t>wesome!</a:t>
            </a:r>
            <a:endParaRPr b="1"/>
          </a:p>
        </p:txBody>
      </p:sp>
      <p:sp>
        <p:nvSpPr>
          <p:cNvPr id="655" name="Google Shape;655;p4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6" name="Google Shape;656;p41"/>
          <p:cNvPicPr preferRelativeResize="0"/>
          <p:nvPr/>
        </p:nvPicPr>
        <p:blipFill rotWithShape="1">
          <a:blip r:embed="rId3">
            <a:alphaModFix/>
          </a:blip>
          <a:srcRect b="1289" l="14962" r="23815" t="236"/>
          <a:stretch/>
        </p:blipFill>
        <p:spPr>
          <a:xfrm>
            <a:off x="4561100" y="641625"/>
            <a:ext cx="3599705" cy="3860248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1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Zachary Nelson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2"/>
          <p:cNvSpPr txBox="1"/>
          <p:nvPr>
            <p:ph idx="4294967295" type="ctrTitle"/>
          </p:nvPr>
        </p:nvSpPr>
        <p:spPr>
          <a:xfrm>
            <a:off x="533400" y="141190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Catch?</a:t>
            </a:r>
            <a:endParaRPr b="1"/>
          </a:p>
        </p:txBody>
      </p:sp>
      <p:sp>
        <p:nvSpPr>
          <p:cNvPr id="663" name="Google Shape;663;p42"/>
          <p:cNvSpPr txBox="1"/>
          <p:nvPr>
            <p:ph idx="4294967295" type="subTitle"/>
          </p:nvPr>
        </p:nvSpPr>
        <p:spPr>
          <a:xfrm>
            <a:off x="1122000" y="2330725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dHTC</a:t>
            </a:r>
            <a:r>
              <a:rPr lang="en" sz="2400">
                <a:solidFill>
                  <a:srgbClr val="000080"/>
                </a:solidFill>
              </a:rPr>
              <a:t> requires complex machinery but OSG manages the hard bits so you don’t have to!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64" name="Google Shape;664;p4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93" name="Google Shape;93;p16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local</a:t>
            </a:r>
            <a:endParaRPr b="1" sz="1600"/>
          </a:p>
        </p:txBody>
      </p:sp>
      <p:cxnSp>
        <p:nvCxnSpPr>
          <p:cNvPr id="94" name="Google Shape;94;p16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6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resources</a:t>
            </a:r>
            <a:endParaRPr b="1" sz="1600"/>
          </a:p>
        </p:txBody>
      </p:sp>
      <p:sp>
        <p:nvSpPr>
          <p:cNvPr id="97" name="Google Shape;97;p16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compute</a:t>
            </a:r>
            <a:endParaRPr b="1" sz="1600"/>
          </a:p>
        </p:txBody>
      </p:sp>
      <p:sp>
        <p:nvSpPr>
          <p:cNvPr id="99" name="Google Shape;99;p16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3"/>
          <p:cNvSpPr txBox="1"/>
          <p:nvPr>
            <p:ph idx="4294967295" type="ctrTitle"/>
          </p:nvPr>
        </p:nvSpPr>
        <p:spPr>
          <a:xfrm>
            <a:off x="1148100" y="1526200"/>
            <a:ext cx="6847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#1: Heterogenous Resources</a:t>
            </a:r>
            <a:endParaRPr/>
          </a:p>
        </p:txBody>
      </p:sp>
      <p:sp>
        <p:nvSpPr>
          <p:cNvPr id="670" name="Google Shape;670;p43"/>
          <p:cNvSpPr txBox="1"/>
          <p:nvPr>
            <p:ph idx="4294967295" type="subTitle"/>
          </p:nvPr>
        </p:nvSpPr>
        <p:spPr>
          <a:xfrm>
            <a:off x="1705050" y="2485200"/>
            <a:ext cx="573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Accounting for differences between the OSG and your local cluster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71" name="Google Shape;671;p4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Cluster</a:t>
            </a:r>
            <a:r>
              <a:rPr lang="en" sz="3200"/>
              <a:t>s of the OSG</a:t>
            </a:r>
            <a:endParaRPr sz="3200"/>
          </a:p>
        </p:txBody>
      </p:sp>
      <p:sp>
        <p:nvSpPr>
          <p:cNvPr id="677" name="Google Shape;677;p44"/>
          <p:cNvSpPr txBox="1"/>
          <p:nvPr/>
        </p:nvSpPr>
        <p:spPr>
          <a:xfrm>
            <a:off x="5547250" y="4516625"/>
            <a:ext cx="34254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i="1" lang="en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http://display.opensciencegrid.org/</a:t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78" name="Google Shape;678;p4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9" name="Google Shape;67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575" y="1095525"/>
            <a:ext cx="7682841" cy="32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5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</a:t>
            </a:r>
            <a:r>
              <a:rPr lang="en" sz="3200"/>
              <a:t>Resources - Software</a:t>
            </a:r>
            <a:endParaRPr sz="3200"/>
          </a:p>
        </p:txBody>
      </p:sp>
      <p:sp>
        <p:nvSpPr>
          <p:cNvPr id="685" name="Google Shape;685;p4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Different variants of Linux (Red Hat based)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versions (e.g., at least Python 2.6)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availability (e.g., no BLAST*)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Make your jobs more portable (more in tomorrow’s talk and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86" name="Google Shape;686;p4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6"/>
          <p:cNvSpPr txBox="1"/>
          <p:nvPr>
            <p:ph type="title"/>
          </p:nvPr>
        </p:nvSpPr>
        <p:spPr>
          <a:xfrm>
            <a:off x="1228725" y="85725"/>
            <a:ext cx="7556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Resources - Hardware</a:t>
            </a:r>
            <a:endParaRPr sz="3200"/>
          </a:p>
        </p:txBody>
      </p:sp>
      <p:sp>
        <p:nvSpPr>
          <p:cNvPr id="692" name="Google Shape;692;p4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CPU: Mostly single core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RAM: Mostly &lt; 8GB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GPU: Limited #s but more being added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Disk: No shared file system (more next Tuesday)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 </a:t>
            </a:r>
            <a:r>
              <a:rPr lang="en" sz="2400">
                <a:solidFill>
                  <a:srgbClr val="000080"/>
                </a:solidFill>
              </a:rPr>
              <a:t>Where possible, split </a:t>
            </a:r>
            <a:r>
              <a:rPr lang="en" sz="2400">
                <a:solidFill>
                  <a:srgbClr val="000080"/>
                </a:solidFill>
              </a:rPr>
              <a:t>up your workflow to make your jobs more high throughput!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3" name="Google Shape;693;p4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7"/>
          <p:cNvSpPr txBox="1"/>
          <p:nvPr>
            <p:ph idx="4294967295" type="ctrTitle"/>
          </p:nvPr>
        </p:nvSpPr>
        <p:spPr>
          <a:xfrm>
            <a:off x="1407000" y="1585644"/>
            <a:ext cx="6330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#2: With Great Power Comes Great Responsibility</a:t>
            </a:r>
            <a:endParaRPr/>
          </a:p>
        </p:txBody>
      </p:sp>
      <p:sp>
        <p:nvSpPr>
          <p:cNvPr id="699" name="Google Shape;699;p47"/>
          <p:cNvSpPr txBox="1"/>
          <p:nvPr>
            <p:ph idx="4294967295" type="subTitle"/>
          </p:nvPr>
        </p:nvSpPr>
        <p:spPr>
          <a:xfrm>
            <a:off x="2602950" y="2669250"/>
            <a:ext cx="393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How to be a good netizen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00" name="Google Shape;700;p4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You Don’t Own</a:t>
            </a:r>
            <a:endParaRPr sz="3200"/>
          </a:p>
        </p:txBody>
      </p:sp>
      <p:sp>
        <p:nvSpPr>
          <p:cNvPr id="706" name="Google Shape;706;p48"/>
          <p:cNvSpPr txBox="1"/>
          <p:nvPr>
            <p:ph idx="1" type="body"/>
          </p:nvPr>
        </p:nvSpPr>
        <p:spPr>
          <a:xfrm>
            <a:off x="774700" y="1000125"/>
            <a:ext cx="3743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Primary resource owners can kick you</a:t>
            </a:r>
            <a:br>
              <a:rPr lang="en" sz="2200">
                <a:solidFill>
                  <a:srgbClr val="000080"/>
                </a:solidFill>
              </a:rPr>
            </a:br>
            <a:r>
              <a:rPr lang="en" sz="2200">
                <a:solidFill>
                  <a:srgbClr val="000080"/>
                </a:solidFill>
              </a:rPr>
              <a:t>off for any reason (generally if your job is using too many resources)</a:t>
            </a:r>
            <a:endParaRPr sz="20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local relationships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sensitive data! 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07" name="Google Shape;707;p4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48"/>
          <p:cNvPicPr preferRelativeResize="0"/>
          <p:nvPr/>
        </p:nvPicPr>
        <p:blipFill rotWithShape="1">
          <a:blip r:embed="rId3">
            <a:alphaModFix/>
          </a:blip>
          <a:srcRect b="1359" l="24226" r="5161" t="1524"/>
          <a:stretch/>
        </p:blipFill>
        <p:spPr>
          <a:xfrm>
            <a:off x="4858900" y="1171725"/>
            <a:ext cx="3599301" cy="33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48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Nathan Dumlao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Be a Good Netizen!</a:t>
            </a:r>
            <a:endParaRPr sz="3200"/>
          </a:p>
        </p:txBody>
      </p:sp>
      <p:sp>
        <p:nvSpPr>
          <p:cNvPr id="715" name="Google Shape;715;p4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Use of shared resources is a privilege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Only use the resources that you request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Be nice to your submit servers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Test jobs on local resources with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condor_submit -i</a:t>
            </a:r>
            <a:r>
              <a:rPr lang="en" sz="2400">
                <a:solidFill>
                  <a:srgbClr val="000080"/>
                </a:solidFill>
              </a:rPr>
              <a:t> (covered in tomorrow’s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16" name="Google Shape;716;p4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0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#3: Slower Ramp Up</a:t>
            </a:r>
            <a:endParaRPr/>
          </a:p>
        </p:txBody>
      </p:sp>
      <p:sp>
        <p:nvSpPr>
          <p:cNvPr id="722" name="Google Shape;722;p50"/>
          <p:cNvSpPr txBox="1"/>
          <p:nvPr>
            <p:ph idx="4294967295" type="subTitle"/>
          </p:nvPr>
        </p:nvSpPr>
        <p:spPr>
          <a:xfrm>
            <a:off x="2297100" y="2312900"/>
            <a:ext cx="45498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Leasing resources takes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3" name="Google Shape;723;p5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Slower Ramp Up</a:t>
            </a:r>
            <a:endParaRPr sz="3200"/>
          </a:p>
        </p:txBody>
      </p:sp>
      <p:sp>
        <p:nvSpPr>
          <p:cNvPr id="729" name="Google Shape;729;p51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Adding slots: pilot process in the OSG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vs slots already in your local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 lot of time (~minutes) compared to most job runtimes (~hours)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Small trade-off for increased availability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Tip: If your jobs only run for &lt; 10min each, consider combining them so each job runs for at least 30min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0" name="Google Shape;730;p5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Job Robustification</a:t>
            </a:r>
            <a:endParaRPr sz="3200"/>
          </a:p>
        </p:txBody>
      </p:sp>
      <p:sp>
        <p:nvSpPr>
          <p:cNvPr id="736" name="Google Shape;736;p52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Test small, test often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Specify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r>
              <a:rPr lang="en" sz="2400">
                <a:solidFill>
                  <a:srgbClr val="000080"/>
                </a:solidFill>
              </a:rPr>
              <a:t>, and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 sz="2400">
                <a:solidFill>
                  <a:srgbClr val="000080"/>
                </a:solidFill>
              </a:rPr>
              <a:t> files at least while you develop your workflow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In your own code: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Storing intermediate results (i.e., self checkpointing)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Defensive troubleshooting (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ls -l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condor_version</a:t>
            </a:r>
            <a:r>
              <a:rPr lang="en" sz="2400">
                <a:solidFill>
                  <a:srgbClr val="000080"/>
                </a:solidFill>
              </a:rPr>
              <a:t> in your wrapper script)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Add simple logging (e.g. print, echo, etc). Be strategic and don’t fill your disk with logs!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7" name="Google Shape;737;p5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 you get more computing resources?</a:t>
            </a:r>
            <a:endParaRPr sz="4800"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3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#4: </a:t>
            </a:r>
            <a:r>
              <a:rPr lang="en"/>
              <a:t>dHTC</a:t>
            </a:r>
            <a:r>
              <a:rPr lang="en"/>
              <a:t> Security</a:t>
            </a:r>
            <a:endParaRPr/>
          </a:p>
        </p:txBody>
      </p:sp>
      <p:sp>
        <p:nvSpPr>
          <p:cNvPr id="743" name="Google Shape;743;p53"/>
          <p:cNvSpPr txBox="1"/>
          <p:nvPr>
            <p:ph idx="4294967295" type="subTitle"/>
          </p:nvPr>
        </p:nvSpPr>
        <p:spPr>
          <a:xfrm>
            <a:off x="1902150" y="2375775"/>
            <a:ext cx="5339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The internet can be a scary place!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44" name="Google Shape;744;p5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dHTC</a:t>
            </a:r>
            <a:r>
              <a:rPr lang="en" sz="3200"/>
              <a:t> Security</a:t>
            </a:r>
            <a:endParaRPr sz="3200"/>
          </a:p>
        </p:txBody>
      </p:sp>
      <p:sp>
        <p:nvSpPr>
          <p:cNvPr id="750" name="Google Shape;750;p54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OSG does its best but security is a game of risk mitigation, not perfection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uses secure technologies to verify the identities of distributed servers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Security Team tracks software vulnerabilities and responds to security incidents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just any old cluster or user can join the OSG! </a:t>
            </a:r>
            <a:r>
              <a:rPr lang="en" sz="2400">
                <a:solidFill>
                  <a:srgbClr val="000080"/>
                </a:solidFill>
              </a:rPr>
              <a:t>VOs approve users, cluster owners verify servers, and OSG verifies clusters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But there are thousands of servers and users!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1" name="Google Shape;751;p5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So What Can You Do?</a:t>
            </a:r>
            <a:endParaRPr sz="3200"/>
          </a:p>
        </p:txBody>
      </p:sp>
      <p:sp>
        <p:nvSpPr>
          <p:cNvPr id="757" name="Google Shape;757;p5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 are using a shared computer that you don’t own so take basic precautions!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data: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files that can be overwritten by other users (i.e., not world writable)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private data or software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Do not share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good passwords (and a password manager)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SSH keys wherever possible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58" name="Google Shape;758;p5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56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Questions?</a:t>
            </a:r>
            <a:endParaRPr sz="3200"/>
          </a:p>
        </p:txBody>
      </p:sp>
      <p:sp>
        <p:nvSpPr>
          <p:cNvPr id="764" name="Google Shape;764;p5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Coming next: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Grid exercises: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https://opensciencegrid.org/virtual-school-pilot-2020/#materials/#grid</a:t>
            </a:r>
            <a:r>
              <a:rPr lang="en" sz="2400">
                <a:solidFill>
                  <a:srgbClr val="000080"/>
                </a:solidFill>
              </a:rPr>
              <a:t> 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New submit host: login04.osgconnect.net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Set a default project for your login04 account: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$ connect project</a:t>
            </a:r>
            <a:endParaRPr sz="2400">
              <a:solidFill>
                <a:srgbClr val="0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Tomorrow: Working with real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Bonus topic next Wednesday: more grid!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65" name="Google Shape;765;p5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#1: Buy Hardware</a:t>
            </a:r>
            <a:endParaRPr sz="3200"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Great for specific hardware/privacy requirements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Initial cost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Maintenance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Management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Power and cooling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Rack/floor space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Obsolescence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Plan for peak usage, pay for all usage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Delivery and installation takes time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Amazon Web Services, Google Compute Engine, Microsoft Azure,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Fast start-up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Still </a:t>
            </a:r>
            <a:r>
              <a:rPr lang="en" sz="2400">
                <a:solidFill>
                  <a:srgbClr val="000080"/>
                </a:solidFill>
              </a:rPr>
              <a:t>needs</a:t>
            </a:r>
            <a:r>
              <a:rPr lang="en" sz="2400">
                <a:solidFill>
                  <a:srgbClr val="000080"/>
                </a:solidFill>
              </a:rPr>
              <a:t> expertise + management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Easier than in the past with the </a:t>
            </a:r>
            <a:r>
              <a:rPr lang="en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condor_annex</a:t>
            </a:r>
            <a:r>
              <a:rPr lang="en" sz="1800">
                <a:solidFill>
                  <a:srgbClr val="000080"/>
                </a:solidFill>
              </a:rPr>
              <a:t> tool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Does payment fit with your institutional or grant policies?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1269600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Pay per cycle</a:t>
            </a:r>
            <a:endParaRPr sz="3200"/>
          </a:p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Cycle Computing, Globus Genomics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Pay someone to manage your cloud resources — still 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Researchers and industry have used this to great success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Using Docker, HTCondor, and AWS for EDA Model Development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Optimizations in running large-scale Genomics workloads in Globus Genomics using HTCondor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HTCondor in the enterprise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HTCondor at Cycle Computing: Better Answers. Faster.</a:t>
            </a:r>
            <a:endParaRPr sz="1800"/>
          </a:p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1228725" y="85725"/>
            <a:ext cx="76962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‘Managed’ clouds</a:t>
            </a:r>
            <a:endParaRPr sz="3200"/>
          </a:p>
        </p:txBody>
      </p:sp>
      <p:sp>
        <p:nvSpPr>
          <p:cNvPr id="127" name="Google Shape;127;p2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#3: </a:t>
            </a:r>
            <a:r>
              <a:rPr i="1" lang="en" sz="4800"/>
              <a:t>Distributed</a:t>
            </a:r>
            <a:r>
              <a:rPr lang="en" sz="4800"/>
              <a:t> High Throughput Computing (dHTC)</a:t>
            </a:r>
            <a:endParaRPr sz="4800"/>
          </a:p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41" name="Google Shape;141;p22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42" name="Google Shape;142;p22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2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2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52" name="Google Shape;152;p22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2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2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62" name="Google Shape;162;p22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2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70" name="Google Shape;170;p22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2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2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